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5"/>
  </p:notesMasterIdLst>
  <p:sldIdLst>
    <p:sldId id="307" r:id="rId2"/>
    <p:sldId id="693" r:id="rId3"/>
    <p:sldId id="700" r:id="rId4"/>
    <p:sldId id="262" r:id="rId5"/>
    <p:sldId id="263" r:id="rId6"/>
    <p:sldId id="269" r:id="rId7"/>
    <p:sldId id="571" r:id="rId8"/>
    <p:sldId id="573" r:id="rId9"/>
    <p:sldId id="698" r:id="rId10"/>
    <p:sldId id="337" r:id="rId11"/>
    <p:sldId id="291" r:id="rId12"/>
    <p:sldId id="265" r:id="rId13"/>
    <p:sldId id="266" r:id="rId14"/>
    <p:sldId id="559" r:id="rId15"/>
    <p:sldId id="554" r:id="rId16"/>
    <p:sldId id="724" r:id="rId17"/>
    <p:sldId id="296" r:id="rId18"/>
    <p:sldId id="292" r:id="rId19"/>
    <p:sldId id="270" r:id="rId20"/>
    <p:sldId id="696" r:id="rId21"/>
    <p:sldId id="295" r:id="rId22"/>
    <p:sldId id="304" r:id="rId23"/>
    <p:sldId id="667" r:id="rId24"/>
    <p:sldId id="668" r:id="rId25"/>
    <p:sldId id="650" r:id="rId26"/>
    <p:sldId id="645" r:id="rId27"/>
    <p:sldId id="661" r:id="rId28"/>
    <p:sldId id="662" r:id="rId29"/>
    <p:sldId id="258" r:id="rId30"/>
    <p:sldId id="285" r:id="rId31"/>
    <p:sldId id="658" r:id="rId32"/>
    <p:sldId id="659" r:id="rId33"/>
    <p:sldId id="688" r:id="rId34"/>
    <p:sldId id="268" r:id="rId35"/>
    <p:sldId id="273" r:id="rId36"/>
    <p:sldId id="631" r:id="rId37"/>
    <p:sldId id="669" r:id="rId38"/>
    <p:sldId id="674" r:id="rId39"/>
    <p:sldId id="686" r:id="rId40"/>
    <p:sldId id="689" r:id="rId41"/>
    <p:sldId id="677" r:id="rId42"/>
    <p:sldId id="308" r:id="rId43"/>
    <p:sldId id="701" r:id="rId44"/>
    <p:sldId id="699" r:id="rId45"/>
    <p:sldId id="331" r:id="rId46"/>
    <p:sldId id="327" r:id="rId47"/>
    <p:sldId id="280" r:id="rId48"/>
    <p:sldId id="565" r:id="rId49"/>
    <p:sldId id="338" r:id="rId50"/>
    <p:sldId id="729" r:id="rId51"/>
    <p:sldId id="728" r:id="rId52"/>
    <p:sldId id="722" r:id="rId53"/>
    <p:sldId id="723" r:id="rId54"/>
    <p:sldId id="320" r:id="rId55"/>
    <p:sldId id="703" r:id="rId56"/>
    <p:sldId id="725" r:id="rId57"/>
    <p:sldId id="683" r:id="rId58"/>
    <p:sldId id="691" r:id="rId59"/>
    <p:sldId id="336" r:id="rId60"/>
    <p:sldId id="704" r:id="rId61"/>
    <p:sldId id="721" r:id="rId62"/>
    <p:sldId id="690" r:id="rId63"/>
    <p:sldId id="685" r:id="rId6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8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jpeg>
</file>

<file path=ppt/media/image100.png>
</file>

<file path=ppt/media/image11.jpeg>
</file>

<file path=ppt/media/image110.png>
</file>

<file path=ppt/media/image12.png>
</file>

<file path=ppt/media/image120.png>
</file>

<file path=ppt/media/image13.png>
</file>

<file path=ppt/media/image131.png>
</file>

<file path=ppt/media/image14.jpeg>
</file>

<file path=ppt/media/image141.png>
</file>

<file path=ppt/media/image15.jpeg>
</file>

<file path=ppt/media/image151.png>
</file>

<file path=ppt/media/image16.png>
</file>

<file path=ppt/media/image161.png>
</file>

<file path=ppt/media/image17.jpeg>
</file>

<file path=ppt/media/image170.png>
</file>

<file path=ppt/media/image171.png>
</file>

<file path=ppt/media/image18.jpg>
</file>

<file path=ppt/media/image19.png>
</file>

<file path=ppt/media/image2.png>
</file>

<file path=ppt/media/image20.png>
</file>

<file path=ppt/media/image200.png>
</file>

<file path=ppt/media/image201.png>
</file>

<file path=ppt/media/image22.jpe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2.png>
</file>

<file path=ppt/media/image33.jpeg>
</file>

<file path=ppt/media/image33.png>
</file>

<file path=ppt/media/image34.jpeg>
</file>

<file path=ppt/media/image35.png>
</file>

<file path=ppt/media/image36.jpeg>
</file>

<file path=ppt/media/image36.png>
</file>

<file path=ppt/media/image37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png>
</file>

<file path=ppt/media/image44.svg>
</file>

<file path=ppt/media/image45.png>
</file>

<file path=ppt/media/image46.png>
</file>

<file path=ppt/media/image47.tiff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tiff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jpeg>
</file>

<file path=ppt/media/image70.png>
</file>

<file path=ppt/media/image701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08/29/2024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29.08.2024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29.08.2024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29.08.2024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yncedreview.com/2019/02/22/yann-lecun-cake-analogy-2-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90.png"/><Relationship Id="rId7" Type="http://schemas.openxmlformats.org/officeDocument/2006/relationships/image" Target="../media/image33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0.png"/><Relationship Id="rId10" Type="http://schemas.openxmlformats.org/officeDocument/2006/relationships/image" Target="../media/image36.png"/><Relationship Id="rId4" Type="http://schemas.openxmlformats.org/officeDocument/2006/relationships/image" Target="../media/image300.png"/><Relationship Id="rId9" Type="http://schemas.openxmlformats.org/officeDocument/2006/relationships/image" Target="../media/image4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54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emf"/><Relationship Id="rId9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67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71.png"/><Relationship Id="rId7" Type="http://schemas.openxmlformats.org/officeDocument/2006/relationships/image" Target="../media/image69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72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74.png"/><Relationship Id="rId4" Type="http://schemas.openxmlformats.org/officeDocument/2006/relationships/hyperlink" Target="https://arxiv.org/abs/1706.03762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i.meta.com/research/publications/llama-2-open-foundation-and-fine-tuned-chat-models/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rd.google.com/chat" TargetMode="External"/><Relationship Id="rId4" Type="http://schemas.openxmlformats.org/officeDocument/2006/relationships/hyperlink" Target="https://openai.com/chatgp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s://export.arxiv.org/abs/2402.06196" TargetMode="External"/><Relationship Id="rId3" Type="http://schemas.openxmlformats.org/officeDocument/2006/relationships/hyperlink" Target="https://fleuret.org/public/lbdl.pdf" TargetMode="External"/><Relationship Id="rId7" Type="http://schemas.openxmlformats.org/officeDocument/2006/relationships/hyperlink" Target="https://arxiv.org/abs/2307.06435" TargetMode="External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rxiv.org/abs/2303.18223" TargetMode="External"/><Relationship Id="rId5" Type="http://schemas.openxmlformats.org/officeDocument/2006/relationships/image" Target="../media/image79.png"/><Relationship Id="rId4" Type="http://schemas.openxmlformats.org/officeDocument/2006/relationships/hyperlink" Target="https://ai.meta.com/research/publications/the-llama-3-herd-of-models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103.00020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9.03409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12.00752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5.14135" TargetMode="External"/><Relationship Id="rId5" Type="http://schemas.openxmlformats.org/officeDocument/2006/relationships/hyperlink" Target="https://arxiv.org/abs/2004.05150" TargetMode="External"/><Relationship Id="rId10" Type="http://schemas.openxmlformats.org/officeDocument/2006/relationships/image" Target="../media/image85.png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hyperlink" Target="https://arxiv.org/abs/2106.09685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1.png"/><Relationship Id="rId4" Type="http://schemas.openxmlformats.org/officeDocument/2006/relationships/hyperlink" Target="https://developers.google.com/machine-learning/gan/generative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9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93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92.png"/><Relationship Id="rId4" Type="http://schemas.openxmlformats.org/officeDocument/2006/relationships/image" Target="../media/image90.png"/><Relationship Id="rId9" Type="http://schemas.openxmlformats.org/officeDocument/2006/relationships/hyperlink" Target="https://github.com/ultralytics/ultralytics" TargetMode="Externa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98.png"/><Relationship Id="rId2" Type="http://schemas.openxmlformats.org/officeDocument/2006/relationships/image" Target="../media/image94.png"/><Relationship Id="rId16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5" Type="http://schemas.openxmlformats.org/officeDocument/2006/relationships/hyperlink" Target="https://udlbook.github.io/udlbook/" TargetMode="External"/><Relationship Id="rId10" Type="http://schemas.openxmlformats.org/officeDocument/2006/relationships/image" Target="../media/image97.png"/><Relationship Id="rId4" Type="http://schemas.openxmlformats.org/officeDocument/2006/relationships/image" Target="../media/image95.png"/><Relationship Id="rId9" Type="http://schemas.openxmlformats.org/officeDocument/2006/relationships/image" Target="../media/image96.png"/><Relationship Id="rId14" Type="http://schemas.openxmlformats.org/officeDocument/2006/relationships/image" Target="../media/image99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966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more recently: g</a:t>
            </a:r>
            <a:r>
              <a:rPr lang="en-DE" sz="2600" dirty="0"/>
              <a:t>enerative </a:t>
            </a:r>
            <a:r>
              <a:rPr lang="en-GB" sz="2600" dirty="0"/>
              <a:t>applications</a:t>
            </a:r>
            <a:endParaRPr lang="en-DE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600" dirty="0"/>
              <a:t>rather than predictive (or discriminative) ones</a:t>
            </a:r>
            <a:endParaRPr lang="en-GB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e</a:t>
            </a:r>
            <a:r>
              <a:rPr lang="en-DE" sz="2600" dirty="0"/>
              <a:t>.g., image generation, conversational AI, new proteins or materials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Depending on the application, there are currently two dominant approaches:</a:t>
            </a:r>
          </a:p>
          <a:p>
            <a:r>
              <a:rPr lang="en-GB" sz="2600" dirty="0"/>
              <a:t>text generation: large language models (transformer)</a:t>
            </a:r>
          </a:p>
          <a:p>
            <a:r>
              <a:rPr lang="en-GB" sz="2600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C3138-7A00-F258-377F-D5F7DD0D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73" y="1726171"/>
            <a:ext cx="3616411" cy="4456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4A381-AC2F-9295-8479-55E8BE224CF9}"/>
              </a:ext>
            </a:extLst>
          </p:cNvPr>
          <p:cNvSpPr txBox="1"/>
          <p:nvPr/>
        </p:nvSpPr>
        <p:spPr>
          <a:xfrm>
            <a:off x="8484973" y="1295284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0F34D-3346-C1DD-3A8E-8CEE763F81E1}"/>
              </a:ext>
            </a:extLst>
          </p:cNvPr>
          <p:cNvSpPr txBox="1"/>
          <p:nvPr/>
        </p:nvSpPr>
        <p:spPr>
          <a:xfrm>
            <a:off x="838200" y="6308209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7"/>
            <a:ext cx="6225587" cy="4802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l</a:t>
            </a:r>
            <a:r>
              <a:rPr lang="en-DE" sz="2400" b="1" dirty="0"/>
              <a:t>earning by observation</a:t>
            </a:r>
          </a:p>
          <a:p>
            <a:pPr marL="0" indent="0">
              <a:buNone/>
            </a:pPr>
            <a:r>
              <a:rPr lang="en-GB" sz="2400" dirty="0"/>
              <a:t>n</a:t>
            </a:r>
            <a:r>
              <a:rPr lang="en-DE" sz="2400" dirty="0"/>
              <a:t>o target information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dirty="0"/>
              <a:t>can be cast as </a:t>
            </a:r>
            <a:r>
              <a:rPr lang="en-GB" sz="2400" b="1" dirty="0"/>
              <a:t>self-supervised learning</a:t>
            </a:r>
            <a:r>
              <a:rPr lang="en-GB" sz="2400" dirty="0"/>
              <a:t>:</a:t>
            </a:r>
            <a:endParaRPr lang="en-DE" sz="2400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  <a:endParaRPr lang="en-GB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generative AI as unsupervised learning: generate variations of training data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9F10E5-DE34-FB67-7C29-B1672FF8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940" y="826790"/>
            <a:ext cx="3724860" cy="2697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9653ED-3718-FE7A-516B-FD984D8A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035" y="3666031"/>
            <a:ext cx="4658669" cy="27971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292333-240C-FB56-0D45-29F405F18B6B}"/>
              </a:ext>
            </a:extLst>
          </p:cNvPr>
          <p:cNvSpPr txBox="1"/>
          <p:nvPr/>
        </p:nvSpPr>
        <p:spPr>
          <a:xfrm>
            <a:off x="11353800" y="334877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4248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093771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489" y="4389758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312708"/>
            <a:ext cx="535450" cy="6506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573072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rot="20668895" flipH="1">
            <a:off x="6093685" y="2204099"/>
            <a:ext cx="437918" cy="1964299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881412" y="40575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6029678" y="4391815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C995-30A6-15A6-900E-AD8E081FA4F3}"/>
              </a:ext>
            </a:extLst>
          </p:cNvPr>
          <p:cNvSpPr txBox="1"/>
          <p:nvPr/>
        </p:nvSpPr>
        <p:spPr>
          <a:xfrm>
            <a:off x="3983202" y="4674063"/>
            <a:ext cx="209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GENERATIVE MODELS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53ACE6-7EFC-FB4D-5268-E61D265061A7}"/>
              </a:ext>
            </a:extLst>
          </p:cNvPr>
          <p:cNvCxnSpPr>
            <a:cxnSpLocks/>
            <a:stCxn id="24" idx="0"/>
            <a:endCxn id="19" idx="2"/>
          </p:cNvCxnSpPr>
          <p:nvPr/>
        </p:nvCxnSpPr>
        <p:spPr>
          <a:xfrm flipV="1">
            <a:off x="5031154" y="2261958"/>
            <a:ext cx="634610" cy="241210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698892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22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D79F7F-5A00-5559-1DA5-3CA4419E27DE}"/>
              </a:ext>
            </a:extLst>
          </p:cNvPr>
          <p:cNvSpPr txBox="1"/>
          <p:nvPr/>
        </p:nvSpPr>
        <p:spPr>
          <a:xfrm>
            <a:off x="5685446" y="344420"/>
            <a:ext cx="6288458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4F7DCB-F330-BB84-A13D-AACAA0EA25E4}"/>
              </a:ext>
            </a:extLst>
          </p:cNvPr>
          <p:cNvCxnSpPr>
            <a:stCxn id="3" idx="1"/>
            <a:endCxn id="23" idx="3"/>
          </p:cNvCxnSpPr>
          <p:nvPr/>
        </p:nvCxnSpPr>
        <p:spPr>
          <a:xfrm flipH="1">
            <a:off x="3780446" y="729141"/>
            <a:ext cx="1905000" cy="131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757CEA-51E6-0764-E8C6-5547441D0207}"/>
              </a:ext>
            </a:extLst>
          </p:cNvPr>
          <p:cNvCxnSpPr>
            <a:stCxn id="3" idx="1"/>
            <a:endCxn id="22" idx="0"/>
          </p:cNvCxnSpPr>
          <p:nvPr/>
        </p:nvCxnSpPr>
        <p:spPr>
          <a:xfrm flipH="1">
            <a:off x="2951771" y="729141"/>
            <a:ext cx="2733675" cy="2368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87444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fitting: complex</a:t>
            </a:r>
            <a:r>
              <a:rPr lang="en-DE" sz="22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f</a:t>
            </a:r>
            <a:r>
              <a:rPr lang="en-DE" sz="2200" dirty="0"/>
              <a:t>or generalization: learning of good abstraction/representation of data/concepts</a:t>
            </a:r>
          </a:p>
          <a:p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d</a:t>
            </a:r>
            <a:r>
              <a:rPr lang="en-DE" sz="2200" dirty="0"/>
              <a:t>eep learning methods</a:t>
            </a:r>
            <a:r>
              <a:rPr lang="en-GB" sz="22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5CA263-4647-38AB-F314-9942767C1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64" y="0"/>
            <a:ext cx="2609336" cy="3109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40D0C6-6FF6-3F3E-676B-DF479C2541C0}"/>
              </a:ext>
            </a:extLst>
          </p:cNvPr>
          <p:cNvSpPr txBox="1"/>
          <p:nvPr/>
        </p:nvSpPr>
        <p:spPr>
          <a:xfrm>
            <a:off x="11632120" y="3176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3899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equivariance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258552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415704" y="661949"/>
            <a:ext cx="427309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8453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locality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184440" y="390997"/>
            <a:ext cx="42947" cy="104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73CC2D-1FA7-AE64-297E-BDA32F46EA7E}"/>
              </a:ext>
            </a:extLst>
          </p:cNvPr>
          <p:cNvSpPr txBox="1"/>
          <p:nvPr/>
        </p:nvSpPr>
        <p:spPr>
          <a:xfrm>
            <a:off x="7789354" y="4130287"/>
            <a:ext cx="12018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16B01-01BA-A0D8-4B1B-F60B4CE1F043}"/>
              </a:ext>
            </a:extLst>
          </p:cNvPr>
          <p:cNvSpPr txBox="1"/>
          <p:nvPr/>
        </p:nvSpPr>
        <p:spPr>
          <a:xfrm>
            <a:off x="8683914" y="3441441"/>
            <a:ext cx="21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spatial inductive bias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B8B4A9-201C-9C12-0680-8C868E4C3B8B}"/>
              </a:ext>
            </a:extLst>
          </p:cNvPr>
          <p:cNvSpPr txBox="1"/>
          <p:nvPr/>
        </p:nvSpPr>
        <p:spPr>
          <a:xfrm>
            <a:off x="8073082" y="146321"/>
            <a:ext cx="387758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33649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45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8815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xamples: OpenAI’s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r>
              <a:rPr lang="en-GB" sz="1800" dirty="0"/>
              <a:t>, Meta’s </a:t>
            </a:r>
            <a:r>
              <a:rPr lang="en-GB" dirty="0">
                <a:hlinkClick r:id="rId6"/>
              </a:rPr>
              <a:t>Llama2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551728" y="5947779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7"/>
              </a:rPr>
              <a:t>GPT-4 </a:t>
            </a:r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297B08-1785-DF43-CAC3-8F4AB0A77347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F9108-9390-9956-B4AC-AF69DDBAC135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(and homogeneity of unstructured data like text or images)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r>
              <a:rPr lang="en-GB" dirty="0"/>
              <a:t>the new paradigm:</a:t>
            </a:r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feed information into LLM via input prompt, attention to context, no parameter updates (decoder-only)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FF6D9C-CFBA-530D-056B-51B41E3A9175}"/>
              </a:ext>
            </a:extLst>
          </p:cNvPr>
          <p:cNvSpPr txBox="1"/>
          <p:nvPr/>
        </p:nvSpPr>
        <p:spPr>
          <a:xfrm>
            <a:off x="8999009" y="149681"/>
            <a:ext cx="303647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era of large-scale models</a:t>
            </a:r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C4A235-6DAA-EECC-AC17-8FE7265D48DA}"/>
              </a:ext>
            </a:extLst>
          </p:cNvPr>
          <p:cNvSpPr txBox="1"/>
          <p:nvPr/>
        </p:nvSpPr>
        <p:spPr>
          <a:xfrm>
            <a:off x="9660885" y="39637"/>
            <a:ext cx="2514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Bard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537135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10928" y="321735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pic>
        <p:nvPicPr>
          <p:cNvPr id="5" name="Picture 4" descr="A graph showing the difference between open-weight models&#10;&#10;Description automatically generated">
            <a:extLst>
              <a:ext uri="{FF2B5EF4-FFF2-40B4-BE49-F238E27FC236}">
                <a16:creationId xmlns:a16="http://schemas.microsoft.com/office/drawing/2014/main" id="{00A7A0FB-EFC4-6194-813D-3FC56159A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49401"/>
            <a:ext cx="5959353" cy="40555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9218D4-DC75-8B05-1231-29447F2A2968}"/>
              </a:ext>
            </a:extLst>
          </p:cNvPr>
          <p:cNvSpPr txBox="1"/>
          <p:nvPr/>
        </p:nvSpPr>
        <p:spPr>
          <a:xfrm>
            <a:off x="7340600" y="6292690"/>
            <a:ext cx="2134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 few surveys: </a:t>
            </a:r>
            <a:r>
              <a:rPr lang="en-GB" dirty="0">
                <a:hlinkClick r:id="rId6"/>
              </a:rPr>
              <a:t>1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2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7134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C368-8592-0C01-7155-B0402DB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LLM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6AE7-65B2-BDAA-9CB1-106D3E0C6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example Llama 3 405B: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vocabulary size (tokens):		128K</a:t>
            </a:r>
          </a:p>
          <a:p>
            <a:r>
              <a:rPr lang="en-GB" dirty="0"/>
              <a:t>embedding/model dimensions:	16,384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parameters:				405B</a:t>
            </a:r>
          </a:p>
          <a:p>
            <a:r>
              <a:rPr lang="en-GB" dirty="0"/>
              <a:t>training tokens:			15.6T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context length/window (tokens):	128K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training hardware:			16K GPUs (H100)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7305-36A6-E37E-39C3-03F1C64B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7AE09-0CE7-F2EF-E282-E7D203CB2794}"/>
              </a:ext>
            </a:extLst>
          </p:cNvPr>
          <p:cNvSpPr txBox="1"/>
          <p:nvPr/>
        </p:nvSpPr>
        <p:spPr>
          <a:xfrm flipH="1">
            <a:off x="7780864" y="3651930"/>
            <a:ext cx="3014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factor less than 40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 lot of memorizing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98ABD0-40ED-3A92-2AD6-EEEFFF673542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434666" y="4067429"/>
            <a:ext cx="1346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0611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4299541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7312"/>
            <a:ext cx="10515600" cy="163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87" y="2090172"/>
            <a:ext cx="7420013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302738" y="1898104"/>
            <a:ext cx="4524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E397-DA3E-FC76-9D68-BD940C8B7CEC}"/>
              </a:ext>
            </a:extLst>
          </p:cNvPr>
          <p:cNvSpPr txBox="1"/>
          <p:nvPr/>
        </p:nvSpPr>
        <p:spPr>
          <a:xfrm>
            <a:off x="4992129" y="4454719"/>
            <a:ext cx="1449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 err="1"/>
              <a:t>ViT</a:t>
            </a:r>
            <a:r>
              <a:rPr lang="en-GB" sz="1600" dirty="0"/>
              <a:t> (or </a:t>
            </a:r>
            <a:r>
              <a:rPr lang="en-GB" sz="1600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82AB-D999-FFA0-54A8-B98F1F938BA2}"/>
              </a:ext>
            </a:extLst>
          </p:cNvPr>
          <p:cNvSpPr txBox="1"/>
          <p:nvPr/>
        </p:nvSpPr>
        <p:spPr>
          <a:xfrm>
            <a:off x="6346229" y="2146395"/>
            <a:ext cx="118250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/>
              <a:t>transformer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7849077" y="4745790"/>
            <a:ext cx="15230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63B819-855B-9B51-5D5F-4D8DEEDB65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CE453F-EA7A-C722-BF73-439FC6F76778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9867B5-018E-67FD-7BC9-324E9E9B8E90}"/>
              </a:ext>
            </a:extLst>
          </p:cNvPr>
          <p:cNvSpPr txBox="1"/>
          <p:nvPr/>
        </p:nvSpPr>
        <p:spPr>
          <a:xfrm>
            <a:off x="8610600" y="6433565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55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5718597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4312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minimize memory reads/writes (</a:t>
            </a:r>
            <a:r>
              <a:rPr lang="en-GB" dirty="0" err="1">
                <a:hlinkClick r:id="rId6"/>
              </a:rPr>
              <a:t>FlashAttention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7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8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9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99960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55971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885267" y="3640213"/>
            <a:ext cx="4191964" cy="1734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0047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68D6115-A298-6FC2-6716-26276DD2E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8FD6B8-E56E-FB82-F39C-7D6BAA6F414E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59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</a:t>
            </a:r>
            <a:r>
              <a:rPr lang="en-GB" sz="2200" dirty="0">
                <a:hlinkClick r:id="rId3"/>
              </a:rPr>
              <a:t>DALL-E 2</a:t>
            </a:r>
            <a:endParaRPr lang="en-GB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FA6B01-75EF-9160-9DC8-24005EEA381D}"/>
              </a:ext>
            </a:extLst>
          </p:cNvPr>
          <p:cNvSpPr txBox="1"/>
          <p:nvPr/>
        </p:nvSpPr>
        <p:spPr>
          <a:xfrm>
            <a:off x="7169650" y="6393957"/>
            <a:ext cx="3399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/>
              <a:t>conditioned on CLIP embedding</a:t>
            </a:r>
            <a:r>
              <a:rPr lang="en-GB" sz="1800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60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61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284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62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023522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377192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  <p:pic>
        <p:nvPicPr>
          <p:cNvPr id="5" name="Picture 2" descr="front cover">
            <a:extLst>
              <a:ext uri="{FF2B5EF4-FFF2-40B4-BE49-F238E27FC236}">
                <a16:creationId xmlns:a16="http://schemas.microsoft.com/office/drawing/2014/main" id="{B71C9B6B-8E51-4FA5-9022-EBDBD24E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65" y="4925058"/>
            <a:ext cx="1638646" cy="18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6AB30-580A-C3AA-B240-269F272397EC}"/>
              </a:ext>
            </a:extLst>
          </p:cNvPr>
          <p:cNvSpPr txBox="1"/>
          <p:nvPr/>
        </p:nvSpPr>
        <p:spPr>
          <a:xfrm>
            <a:off x="397717" y="4617785"/>
            <a:ext cx="2284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covering newer topics: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1DB1D9-A750-9FAF-4CFA-063D41F66B0A}"/>
              </a:ext>
            </a:extLst>
          </p:cNvPr>
          <p:cNvSpPr txBox="1"/>
          <p:nvPr/>
        </p:nvSpPr>
        <p:spPr>
          <a:xfrm>
            <a:off x="1258623" y="6538912"/>
            <a:ext cx="979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15"/>
              </a:rPr>
              <a:t>udlbook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7D716-F014-29D2-D86C-24A77015725D}"/>
              </a:ext>
            </a:extLst>
          </p:cNvPr>
          <p:cNvSpPr txBox="1"/>
          <p:nvPr/>
        </p:nvSpPr>
        <p:spPr>
          <a:xfrm>
            <a:off x="2454596" y="6538912"/>
            <a:ext cx="32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6"/>
              </a:rPr>
              <a:t>The Little Book of Deep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7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7271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14519</TotalTime>
  <Words>4244</Words>
  <Application>Microsoft Office PowerPoint</Application>
  <PresentationFormat>Widescreen</PresentationFormat>
  <Paragraphs>696</Paragraphs>
  <Slides>63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Most Famous Applications</vt:lpstr>
      <vt:lpstr>When to Use ML (= Learning from Data)</vt:lpstr>
      <vt:lpstr>Ladder of Generalization</vt:lpstr>
      <vt:lpstr>Generative AI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PowerPoint Presentation</vt:lpstr>
      <vt:lpstr>Typical Transformer Architectures for LLMs</vt:lpstr>
      <vt:lpstr>Multi-Task Learning of LLMs</vt:lpstr>
      <vt:lpstr>Conversational AI: RL from Human Feedback</vt:lpstr>
      <vt:lpstr>LLMs in Plain Terms</vt:lpstr>
      <vt:lpstr>PowerPoint Presentation</vt:lpstr>
      <vt:lpstr>Some LLM Numbers</vt:lpstr>
      <vt:lpstr>Image Classification with Vision Transformer</vt:lpstr>
      <vt:lpstr>Pixel Generation (iGPT)</vt:lpstr>
      <vt:lpstr>Combination of Vision and Text: Multi-Modality</vt:lpstr>
      <vt:lpstr>PowerPoint Presentation</vt:lpstr>
      <vt:lpstr>Hot LLM Research Topics</vt:lpstr>
      <vt:lpstr>Generative Models</vt:lpstr>
      <vt:lpstr>Generative vs Discriminative Models</vt:lpstr>
      <vt:lpstr>Image Synthesis</vt:lpstr>
      <vt:lpstr>Different Model Types for Image Synthesis</vt:lpstr>
      <vt:lpstr>PowerPoint Presentation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ML_overview</dc:title>
  <dc:creator>Felix Wick</dc:creator>
  <cp:lastModifiedBy>Wick, Felix</cp:lastModifiedBy>
  <cp:revision>333</cp:revision>
  <dcterms:created xsi:type="dcterms:W3CDTF">2022-07-11T13:02:20Z</dcterms:created>
  <dcterms:modified xsi:type="dcterms:W3CDTF">2024-08-29T09:39:11Z</dcterms:modified>
</cp:coreProperties>
</file>

<file path=docProps/thumbnail.jpeg>
</file>